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987B0-7231-5A4B-930D-4BA2E852CA1E}" type="datetimeFigureOut">
              <a:rPr lang="en-US" smtClean="0"/>
              <a:pPr/>
              <a:t>12/29/2022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4E4BC-5575-E04B-A755-6AA0F87747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707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মধ্য </a:t>
            </a:r>
            <a:r>
              <a:rPr lang="en-IN" dirty="0" err="1"/>
              <a:t>যুগের</a:t>
            </a:r>
            <a:r>
              <a:rPr lang="en-IN" dirty="0"/>
              <a:t> </a:t>
            </a:r>
            <a:r>
              <a:rPr lang="en-IN" dirty="0" err="1"/>
              <a:t>সাহিত্যকে</a:t>
            </a:r>
            <a:r>
              <a:rPr lang="en-IN" dirty="0"/>
              <a:t> </a:t>
            </a:r>
            <a:r>
              <a:rPr lang="en-IN" dirty="0" err="1"/>
              <a:t>দুট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4E4BC-5575-E04B-A755-6AA0F877475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5852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971A973-D9E2-882D-4F3D-217C1A9FBADE}"/>
              </a:ext>
            </a:extLst>
          </p:cNvPr>
          <p:cNvSpPr txBox="1"/>
          <p:nvPr/>
        </p:nvSpPr>
        <p:spPr>
          <a:xfrm>
            <a:off x="5193506" y="2523529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7584F1F-8F09-BC16-431F-B254DCECDF19}"/>
              </a:ext>
            </a:extLst>
          </p:cNvPr>
          <p:cNvSpPr txBox="1"/>
          <p:nvPr/>
        </p:nvSpPr>
        <p:spPr>
          <a:xfrm>
            <a:off x="1295400" y="1981200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800" dirty="0"/>
              <a:t> </a:t>
            </a:r>
            <a:r>
              <a:rPr lang="en-IN" sz="2800" dirty="0" err="1"/>
              <a:t>অন্ধকারময়</a:t>
            </a:r>
            <a:r>
              <a:rPr lang="en-IN" sz="2800" dirty="0"/>
              <a:t> </a:t>
            </a:r>
            <a:r>
              <a:rPr lang="en-IN" sz="2800" dirty="0" err="1"/>
              <a:t>যুগ</a:t>
            </a:r>
            <a:r>
              <a:rPr lang="en-IN" sz="2800" dirty="0"/>
              <a:t> ও </a:t>
            </a:r>
            <a:r>
              <a:rPr lang="en-IN" sz="2800" dirty="0" err="1"/>
              <a:t>মধ্য</a:t>
            </a:r>
            <a:r>
              <a:rPr lang="en-IN" sz="2800" dirty="0"/>
              <a:t> </a:t>
            </a:r>
            <a:r>
              <a:rPr lang="en-IN" sz="2800" dirty="0" err="1" smtClean="0"/>
              <a:t>যুগের</a:t>
            </a:r>
            <a:r>
              <a:rPr lang="en-IN" sz="2800" dirty="0" smtClean="0"/>
              <a:t> </a:t>
            </a:r>
          </a:p>
          <a:p>
            <a:pPr algn="l"/>
            <a:endParaRPr lang="en-IN" sz="2800" dirty="0" smtClean="0"/>
          </a:p>
          <a:p>
            <a:pPr algn="l"/>
            <a:r>
              <a:rPr lang="en-IN" sz="2800" dirty="0" err="1" smtClean="0"/>
              <a:t>সাহিত্যের</a:t>
            </a:r>
            <a:r>
              <a:rPr lang="en-IN" sz="2800" dirty="0" smtClean="0"/>
              <a:t> </a:t>
            </a:r>
            <a:r>
              <a:rPr lang="en-IN" sz="2800" dirty="0" err="1"/>
              <a:t>ইতিহাস</a:t>
            </a:r>
            <a:r>
              <a:rPr lang="en-IN" sz="2800" dirty="0"/>
              <a:t>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045355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614BC4E-55B3-4372-AA2E-8633452B0B2B}"/>
              </a:ext>
            </a:extLst>
          </p:cNvPr>
          <p:cNvSpPr txBox="1"/>
          <p:nvPr/>
        </p:nvSpPr>
        <p:spPr>
          <a:xfrm>
            <a:off x="1219200" y="-1"/>
            <a:ext cx="815340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s-IN" dirty="0"/>
              <a:t>বাংলা সাহিত্যের অন্ধকারময় যুগ( </a:t>
            </a:r>
            <a:r>
              <a:rPr lang="en-US" dirty="0" smtClean="0"/>
              <a:t>1200-1350</a:t>
            </a:r>
            <a:r>
              <a:rPr lang="as-IN" dirty="0" smtClean="0"/>
              <a:t>)</a:t>
            </a:r>
            <a:endParaRPr lang="en-IN" dirty="0"/>
          </a:p>
          <a:p>
            <a:endParaRPr lang="en-IN" dirty="0"/>
          </a:p>
          <a:p>
            <a:r>
              <a:rPr lang="en-US" dirty="0" smtClean="0"/>
              <a:t>1203</a:t>
            </a:r>
            <a:r>
              <a:rPr lang="as-IN" dirty="0" smtClean="0"/>
              <a:t> </a:t>
            </a:r>
            <a:r>
              <a:rPr lang="as-IN" dirty="0"/>
              <a:t>খ্রীস্টাব্দে বখতিয়ার খলজির ভারত আক্রমণের দ্বারা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ভারতবর্ষে মুসলিম শাসনের ভিত্তি স্থাপিত হয়।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তুর্কী আক্রমণের ফলাফল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ক। বর্ণ হিন্দু ও অস্পৃশ্য জাতির সমন্বয় সাধিত হল আত্মরক্ষার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তাগিদে।</a:t>
            </a:r>
            <a:endParaRPr lang="en-IN" dirty="0"/>
          </a:p>
          <a:p>
            <a:endParaRPr lang="en-IN" dirty="0"/>
          </a:p>
          <a:p>
            <a:r>
              <a:rPr lang="as-IN" dirty="0"/>
              <a:t>খ। দুই সংস্কৃতির মিশ্রণে নতুন সংস্কৃতির ইতিহাস নির্মাণ হল।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ধর্মীয় মেল বন্ধনের দ্বারা নতুন নতুন লৌকিক দেবতার জন্ম</a:t>
            </a:r>
            <a:endParaRPr lang="en-IN" dirty="0"/>
          </a:p>
          <a:p>
            <a:r>
              <a:rPr lang="as-IN" dirty="0"/>
              <a:t> হল।</a:t>
            </a:r>
            <a:endParaRPr lang="en-IN" dirty="0"/>
          </a:p>
          <a:p>
            <a:endParaRPr lang="en-IN" dirty="0"/>
          </a:p>
          <a:p>
            <a:r>
              <a:rPr lang="as-IN" dirty="0"/>
              <a:t>গ। অনার্য দেবদেবিদের আর্যীকরণের প্রক্রিয়া শুরু হয়। </a:t>
            </a:r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2469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0F55684-B6AC-4362-3FCF-8E2242C597A3}"/>
              </a:ext>
            </a:extLst>
          </p:cNvPr>
          <p:cNvSpPr txBox="1"/>
          <p:nvPr/>
        </p:nvSpPr>
        <p:spPr>
          <a:xfrm>
            <a:off x="1821656" y="1905001"/>
            <a:ext cx="610790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s-IN" dirty="0" smtClean="0"/>
              <a:t>সেই </a:t>
            </a:r>
            <a:r>
              <a:rPr lang="as-IN" dirty="0"/>
              <a:t>লৌকিক দেবতাদের মৌখিক </a:t>
            </a:r>
            <a:r>
              <a:rPr lang="as-IN" dirty="0" smtClean="0"/>
              <a:t>কাহিনি </a:t>
            </a:r>
            <a:endParaRPr lang="en-US" dirty="0" smtClean="0"/>
          </a:p>
          <a:p>
            <a:endParaRPr lang="en-US" dirty="0" smtClean="0"/>
          </a:p>
          <a:p>
            <a:r>
              <a:rPr lang="as-IN" dirty="0" smtClean="0"/>
              <a:t>লিখিত </a:t>
            </a:r>
            <a:r>
              <a:rPr lang="as-IN" dirty="0"/>
              <a:t>রূপ পেল </a:t>
            </a:r>
            <a:r>
              <a:rPr lang="as-IN" dirty="0" smtClean="0"/>
              <a:t>এর </a:t>
            </a:r>
            <a:r>
              <a:rPr lang="as-IN" dirty="0"/>
              <a:t>পরবর্তী কালে</a:t>
            </a:r>
            <a:r>
              <a:rPr lang="as-IN" dirty="0" smtClean="0"/>
              <a:t>।</a:t>
            </a:r>
            <a:endParaRPr lang="en-US" dirty="0" smtClean="0"/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 মধ্য </a:t>
            </a:r>
            <a:r>
              <a:rPr lang="en-IN" dirty="0" err="1"/>
              <a:t>যুগের</a:t>
            </a:r>
            <a:r>
              <a:rPr lang="en-IN" dirty="0"/>
              <a:t> </a:t>
            </a:r>
            <a:r>
              <a:rPr lang="en-IN" dirty="0" err="1"/>
              <a:t>সাহিত্যের</a:t>
            </a:r>
            <a:r>
              <a:rPr lang="en-IN" dirty="0"/>
              <a:t> </a:t>
            </a:r>
            <a:r>
              <a:rPr lang="en-IN" dirty="0" err="1"/>
              <a:t>নতুন</a:t>
            </a:r>
            <a:r>
              <a:rPr lang="en-IN" dirty="0"/>
              <a:t> </a:t>
            </a:r>
            <a:r>
              <a:rPr lang="en-IN" dirty="0" err="1"/>
              <a:t>নতুন</a:t>
            </a:r>
            <a:r>
              <a:rPr lang="en-IN" dirty="0"/>
              <a:t> </a:t>
            </a:r>
            <a:r>
              <a:rPr lang="en-IN" dirty="0" err="1"/>
              <a:t>শাখা</a:t>
            </a:r>
            <a:r>
              <a:rPr lang="en-IN" dirty="0"/>
              <a:t>  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err="1" smtClean="0"/>
              <a:t>নির্মাণের</a:t>
            </a:r>
            <a:r>
              <a:rPr lang="en-IN" dirty="0" smtClean="0"/>
              <a:t> </a:t>
            </a:r>
            <a:r>
              <a:rPr lang="en-IN" dirty="0" err="1"/>
              <a:t>সম্ভাবনা</a:t>
            </a:r>
            <a:r>
              <a:rPr lang="en-IN" dirty="0"/>
              <a:t> </a:t>
            </a:r>
            <a:r>
              <a:rPr lang="en-IN" dirty="0" err="1"/>
              <a:t>তৈরি</a:t>
            </a:r>
            <a:r>
              <a:rPr lang="en-IN" dirty="0"/>
              <a:t> </a:t>
            </a:r>
            <a:r>
              <a:rPr lang="en-IN" dirty="0" err="1"/>
              <a:t>হল</a:t>
            </a:r>
            <a:r>
              <a:rPr lang="en-IN" dirty="0"/>
              <a:t>।</a:t>
            </a:r>
          </a:p>
          <a:p>
            <a:endParaRPr lang="en-IN" dirty="0"/>
          </a:p>
          <a:p>
            <a:r>
              <a:rPr lang="as-IN" dirty="0"/>
              <a:t>তবে সমাজ জীবন ও অর্থনীতি ভীষণ ভাবে </a:t>
            </a:r>
            <a:endParaRPr lang="en-US" dirty="0" smtClean="0"/>
          </a:p>
          <a:p>
            <a:endParaRPr lang="en-US" dirty="0" smtClean="0"/>
          </a:p>
          <a:p>
            <a:r>
              <a:rPr lang="as-IN" dirty="0" smtClean="0"/>
              <a:t>বিপর্যস্ত </a:t>
            </a:r>
            <a:r>
              <a:rPr lang="as-IN" dirty="0"/>
              <a:t>হয়েছিল।</a:t>
            </a:r>
            <a:endParaRPr lang="en-IN" dirty="0"/>
          </a:p>
          <a:p>
            <a:endParaRPr lang="en-IN" dirty="0"/>
          </a:p>
          <a:p>
            <a:r>
              <a:rPr lang="as-IN" dirty="0"/>
              <a:t> </a:t>
            </a:r>
            <a:endParaRPr lang="en-US" dirty="0" smtClean="0"/>
          </a:p>
          <a:p>
            <a:r>
              <a:rPr lang="as-IN" dirty="0" smtClean="0"/>
              <a:t>বিশৃঙ্খল </a:t>
            </a:r>
            <a:r>
              <a:rPr lang="as-IN" dirty="0"/>
              <a:t>সময়ে বসে সাহিত্য রচনার বিলাসিতা আসে নি।</a:t>
            </a:r>
            <a:endParaRPr lang="en-IN" dirty="0"/>
          </a:p>
          <a:p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665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A841C65-FE10-FD3B-44A0-A9C3810B0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010" y="285750"/>
            <a:ext cx="8054579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20036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31241B6-48B2-94D4-45EF-7A802760FE23}"/>
              </a:ext>
            </a:extLst>
          </p:cNvPr>
          <p:cNvSpPr txBox="1"/>
          <p:nvPr/>
        </p:nvSpPr>
        <p:spPr>
          <a:xfrm>
            <a:off x="1447800" y="335845"/>
            <a:ext cx="800100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s-IN" dirty="0"/>
              <a:t>যুগ ও এই যুগের সাহিত্যকে দুটি ভাগে ভাগ করা হয়েছে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যুগ বিভাজন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ক। আদি মধ্য যুগ বা চৈতন্য পূর্ববর্তী যুগ ( </a:t>
            </a:r>
            <a:r>
              <a:rPr lang="en-US" dirty="0" smtClean="0"/>
              <a:t>1350-1499</a:t>
            </a:r>
            <a:r>
              <a:rPr lang="as-IN" dirty="0" smtClean="0"/>
              <a:t>)</a:t>
            </a:r>
            <a:endParaRPr lang="en-IN" dirty="0"/>
          </a:p>
          <a:p>
            <a:endParaRPr lang="en-IN" dirty="0"/>
          </a:p>
          <a:p>
            <a:r>
              <a:rPr lang="as-IN" dirty="0"/>
              <a:t>খ।  চৈতন্য যুগ </a:t>
            </a:r>
            <a:r>
              <a:rPr lang="en-US" dirty="0" smtClean="0"/>
              <a:t>(1500-1599</a:t>
            </a:r>
            <a:r>
              <a:rPr lang="as-IN" dirty="0" smtClean="0"/>
              <a:t>)</a:t>
            </a:r>
            <a:endParaRPr lang="en-IN" dirty="0"/>
          </a:p>
          <a:p>
            <a:endParaRPr lang="en-IN" dirty="0"/>
          </a:p>
          <a:p>
            <a:r>
              <a:rPr lang="as-IN" dirty="0"/>
              <a:t>গ। চৈতন্য পরবর্তী যুগ </a:t>
            </a:r>
            <a:endParaRPr lang="en-US" dirty="0" smtClean="0"/>
          </a:p>
          <a:p>
            <a:r>
              <a:rPr lang="en-US" dirty="0" smtClean="0"/>
              <a:t>(1600-1799)</a:t>
            </a:r>
            <a:r>
              <a:rPr lang="as-IN" dirty="0" smtClean="0"/>
              <a:t>)</a:t>
            </a:r>
            <a:endParaRPr lang="en-IN" dirty="0"/>
          </a:p>
          <a:p>
            <a:endParaRPr lang="en-IN" dirty="0"/>
          </a:p>
          <a:p>
            <a:r>
              <a:rPr lang="as-IN" dirty="0"/>
              <a:t>মধ্য যুগের সাহিত্য দুটি ধারাতে প্রবাহিত হয়েছিল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ক। মৌলিক সাহিত্য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শ্রীকৃষ্ণকীর্তন কাব্য,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মঙ্গলকাব্য,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বৈষ্ণব পদাবলী,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শাক্তপদাবলী, </a:t>
            </a:r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8445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1AFB92F-D1A8-26BD-5B6E-F07A9CD582A0}"/>
              </a:ext>
            </a:extLst>
          </p:cNvPr>
          <p:cNvSpPr txBox="1"/>
          <p:nvPr/>
        </p:nvSpPr>
        <p:spPr>
          <a:xfrm>
            <a:off x="1857375" y="1391156"/>
            <a:ext cx="610790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s-IN" dirty="0"/>
              <a:t>জীবনী সাহিত্য,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নাথ সাহিত্য, 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ময়মনসিংহ গীতিকা, 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বাউলগান</a:t>
            </a:r>
            <a:r>
              <a:rPr lang="en-IN" dirty="0"/>
              <a:t> ও </a:t>
            </a:r>
            <a:r>
              <a:rPr lang="as-IN" dirty="0"/>
              <a:t>রোসাং রাজসভার সাহিত্য ইত্যাদি এর অন্তর্ভুক্ত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খ। অনুসারী সাহিত্য  বা অনুবাদ সাহিত্য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রামায়</a:t>
            </a:r>
            <a:r>
              <a:rPr lang="en-IN" dirty="0" err="1"/>
              <a:t>ণের</a:t>
            </a:r>
            <a:r>
              <a:rPr lang="en-IN" dirty="0"/>
              <a:t> </a:t>
            </a:r>
            <a:r>
              <a:rPr lang="en-IN" dirty="0" err="1"/>
              <a:t>বাংলা</a:t>
            </a:r>
            <a:r>
              <a:rPr lang="en-IN" dirty="0"/>
              <a:t> </a:t>
            </a:r>
            <a:r>
              <a:rPr lang="en-IN" dirty="0" err="1"/>
              <a:t>অনুবাদ</a:t>
            </a:r>
            <a:r>
              <a:rPr lang="en-IN" dirty="0"/>
              <a:t> </a:t>
            </a:r>
            <a:r>
              <a:rPr lang="en-IN" dirty="0" err="1"/>
              <a:t>এবং</a:t>
            </a:r>
            <a:r>
              <a:rPr lang="en-IN" dirty="0"/>
              <a:t> </a:t>
            </a:r>
          </a:p>
          <a:p>
            <a:endParaRPr lang="en-IN" dirty="0"/>
          </a:p>
          <a:p>
            <a:r>
              <a:rPr lang="as-IN" dirty="0"/>
              <a:t> মহাভারত ও ভাগবতের অনুবাদ এর</a:t>
            </a:r>
            <a:r>
              <a:rPr lang="en-IN" dirty="0"/>
              <a:t> </a:t>
            </a:r>
            <a:r>
              <a:rPr lang="en-IN" dirty="0" err="1"/>
              <a:t>শাখার</a:t>
            </a:r>
            <a:r>
              <a:rPr lang="en-IN" dirty="0"/>
              <a:t> </a:t>
            </a:r>
            <a:r>
              <a:rPr lang="as-IN" dirty="0"/>
              <a:t> অন্তর্ভুক্ত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94103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Custom</PresentationFormat>
  <Paragraphs>73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samsun.bengali@gmail.com</dc:creator>
  <cp:lastModifiedBy>admin</cp:lastModifiedBy>
  <cp:revision>5</cp:revision>
  <dcterms:created xsi:type="dcterms:W3CDTF">2022-12-27T09:01:39Z</dcterms:created>
  <dcterms:modified xsi:type="dcterms:W3CDTF">2022-12-29T08:23:59Z</dcterms:modified>
</cp:coreProperties>
</file>